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15.08.2020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15.08.2020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15.08.2020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15.08.2020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764705"/>
            <a:ext cx="7772400" cy="1224136"/>
          </a:xfrm>
        </p:spPr>
        <p:txBody>
          <a:bodyPr>
            <a:normAutofit fontScale="90000"/>
          </a:bodyPr>
          <a:lstStyle/>
          <a:p>
            <a:r>
              <a:rPr lang="uk-UA" sz="2000" dirty="0" smtClean="0">
                <a:latin typeface="Arial Narrow" pitchFamily="34" charset="0"/>
              </a:rPr>
              <a:t>Херсонський державний університет</a:t>
            </a:r>
            <a:br>
              <a:rPr lang="uk-UA" sz="2000" dirty="0" smtClean="0">
                <a:latin typeface="Arial Narrow" pitchFamily="34" charset="0"/>
              </a:rPr>
            </a:br>
            <a:r>
              <a:rPr lang="uk-UA" sz="2000" dirty="0" smtClean="0">
                <a:latin typeface="Arial Narrow" pitchFamily="34" charset="0"/>
              </a:rPr>
              <a:t>Факультет української й іноземної філології та журналістики</a:t>
            </a:r>
            <a:br>
              <a:rPr lang="uk-UA" sz="2000" dirty="0" smtClean="0">
                <a:latin typeface="Arial Narrow" pitchFamily="34" charset="0"/>
              </a:rPr>
            </a:br>
            <a:r>
              <a:rPr lang="uk-UA" sz="2000" dirty="0" smtClean="0">
                <a:latin typeface="Arial Narrow" pitchFamily="34" charset="0"/>
              </a:rPr>
              <a:t>Кафедра німецької та романської філології</a:t>
            </a:r>
            <a:br>
              <a:rPr lang="uk-UA" sz="2000" dirty="0" smtClean="0">
                <a:latin typeface="Arial Narrow" pitchFamily="34" charset="0"/>
              </a:rPr>
            </a:br>
            <a:endParaRPr lang="uk-UA" sz="2000" dirty="0">
              <a:latin typeface="Arial Narrow" pitchFamily="34" charset="0"/>
            </a:endParaRPr>
          </a:p>
        </p:txBody>
      </p:sp>
      <p:sp>
        <p:nvSpPr>
          <p:cNvPr id="3" name="Подзаголовок 2"/>
          <p:cNvSpPr>
            <a:spLocks noGrp="1"/>
          </p:cNvSpPr>
          <p:nvPr>
            <p:ph type="subTitle" idx="1"/>
          </p:nvPr>
        </p:nvSpPr>
        <p:spPr>
          <a:xfrm>
            <a:off x="1371600" y="1988840"/>
            <a:ext cx="6400800" cy="3649960"/>
          </a:xfrm>
        </p:spPr>
        <p:txBody>
          <a:bodyPr>
            <a:normAutofit/>
          </a:bodyPr>
          <a:lstStyle/>
          <a:p>
            <a:pPr algn="r"/>
            <a:r>
              <a:rPr lang="uk-UA" sz="1800" dirty="0" smtClean="0">
                <a:latin typeface="Arial Narrow" pitchFamily="34" charset="0"/>
              </a:rPr>
              <a:t>Вибіркова компонента</a:t>
            </a:r>
          </a:p>
          <a:p>
            <a:pPr algn="r"/>
            <a:r>
              <a:rPr lang="uk-UA" sz="1800" b="1" dirty="0" smtClean="0">
                <a:latin typeface="Arial Narrow" pitchFamily="34" charset="0"/>
              </a:rPr>
              <a:t>Практичний курс німецької мови</a:t>
            </a:r>
          </a:p>
          <a:p>
            <a:pPr algn="r"/>
            <a:r>
              <a:rPr lang="uk-UA" sz="1800" dirty="0">
                <a:latin typeface="Arial Narrow" pitchFamily="34" charset="0"/>
              </a:rPr>
              <a:t>ОП «Філологія (Германські мови та</a:t>
            </a:r>
          </a:p>
          <a:p>
            <a:pPr algn="r"/>
            <a:r>
              <a:rPr lang="uk-UA" sz="1800" dirty="0">
                <a:latin typeface="Arial Narrow" pitchFamily="34" charset="0"/>
              </a:rPr>
              <a:t> літератури (переклад) включно»</a:t>
            </a:r>
          </a:p>
          <a:p>
            <a:pPr algn="r"/>
            <a:r>
              <a:rPr lang="uk-UA" sz="1800" dirty="0">
                <a:latin typeface="Arial Narrow" pitchFamily="34" charset="0"/>
              </a:rPr>
              <a:t>СВО Бакалавр</a:t>
            </a:r>
          </a:p>
          <a:p>
            <a:pPr algn="r"/>
            <a:r>
              <a:rPr lang="uk-UA" sz="1800" dirty="0">
                <a:latin typeface="Arial Narrow" pitchFamily="34" charset="0"/>
              </a:rPr>
              <a:t>Спеціальність 014.02 Середня освіта</a:t>
            </a:r>
          </a:p>
          <a:p>
            <a:pPr algn="r"/>
            <a:r>
              <a:rPr lang="uk-UA" sz="1800" dirty="0">
                <a:latin typeface="Arial Narrow" pitchFamily="34" charset="0"/>
              </a:rPr>
              <a:t>(мова і література німецька</a:t>
            </a:r>
            <a:r>
              <a:rPr lang="uk-UA" sz="1800" dirty="0" smtClean="0">
                <a:latin typeface="Arial Narrow" pitchFamily="34" charset="0"/>
              </a:rPr>
              <a:t>)</a:t>
            </a:r>
          </a:p>
          <a:p>
            <a:pPr algn="r"/>
            <a:r>
              <a:rPr lang="uk-UA" sz="1800" dirty="0" smtClean="0">
                <a:latin typeface="Arial Narrow" pitchFamily="34" charset="0"/>
              </a:rPr>
              <a:t>Укладач</a:t>
            </a:r>
            <a:r>
              <a:rPr lang="uk-UA" sz="1800" dirty="0">
                <a:latin typeface="Arial Narrow" pitchFamily="34" charset="0"/>
              </a:rPr>
              <a:t>: </a:t>
            </a:r>
            <a:r>
              <a:rPr lang="uk-UA" sz="1800" dirty="0" err="1">
                <a:latin typeface="Arial Narrow" pitchFamily="34" charset="0"/>
              </a:rPr>
              <a:t>д.філол</a:t>
            </a:r>
            <a:r>
              <a:rPr lang="uk-UA" sz="1800" dirty="0">
                <a:latin typeface="Arial Narrow" pitchFamily="34" charset="0"/>
              </a:rPr>
              <a:t>. н. Романова Н.В.</a:t>
            </a:r>
          </a:p>
          <a:p>
            <a:pPr algn="r"/>
            <a:endParaRPr lang="uk-UA" sz="1800" b="1" dirty="0">
              <a:latin typeface="Arial Narrow" pitchFamily="34" charset="0"/>
            </a:endParaRPr>
          </a:p>
        </p:txBody>
      </p:sp>
      <p:pic>
        <p:nvPicPr>
          <p:cNvPr id="4" name="Picture 3" descr="D:\_ИЗОБРАЖЕНИЯ\фото.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5883" y="4365104"/>
            <a:ext cx="1381125" cy="13144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D:\_ИЗОБРАЖЕНИЯ\карта.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060848"/>
            <a:ext cx="18192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868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9"/>
            <a:ext cx="7772400" cy="1224135"/>
          </a:xfrm>
        </p:spPr>
        <p:txBody>
          <a:bodyPr>
            <a:normAutofit/>
          </a:bodyPr>
          <a:lstStyle/>
          <a:p>
            <a:r>
              <a:rPr lang="uk-UA" sz="2000" b="1" dirty="0" smtClean="0">
                <a:latin typeface="Arial Narrow" pitchFamily="34" charset="0"/>
              </a:rPr>
              <a:t>МЕТА КУРСУ</a:t>
            </a:r>
            <a:endParaRPr lang="uk-UA" sz="2000" b="1" dirty="0">
              <a:latin typeface="Arial Narrow" pitchFamily="34" charset="0"/>
            </a:endParaRPr>
          </a:p>
        </p:txBody>
      </p:sp>
      <p:sp>
        <p:nvSpPr>
          <p:cNvPr id="3" name="Подзаголовок 2"/>
          <p:cNvSpPr>
            <a:spLocks noGrp="1"/>
          </p:cNvSpPr>
          <p:nvPr>
            <p:ph type="subTitle" idx="1"/>
          </p:nvPr>
        </p:nvSpPr>
        <p:spPr>
          <a:xfrm>
            <a:off x="1371600" y="1916832"/>
            <a:ext cx="6400800" cy="3721968"/>
          </a:xfrm>
        </p:spPr>
        <p:txBody>
          <a:bodyPr>
            <a:normAutofit/>
          </a:bodyPr>
          <a:lstStyle/>
          <a:p>
            <a:pPr algn="just"/>
            <a:r>
              <a:rPr lang="uk-UA" sz="1800" dirty="0" smtClean="0">
                <a:latin typeface="Arial Narrow" pitchFamily="34" charset="0"/>
              </a:rPr>
              <a:t>- </a:t>
            </a:r>
            <a:r>
              <a:rPr lang="uk-UA" sz="1800" dirty="0">
                <a:latin typeface="Arial Narrow" pitchFamily="34" charset="0"/>
              </a:rPr>
              <a:t>Формування </a:t>
            </a:r>
            <a:r>
              <a:rPr lang="uk-UA" sz="1800" dirty="0" smtClean="0">
                <a:latin typeface="Arial Narrow" pitchFamily="34" charset="0"/>
              </a:rPr>
              <a:t>фонетичних та граматичних </a:t>
            </a:r>
            <a:r>
              <a:rPr lang="uk-UA" sz="1800" dirty="0">
                <a:latin typeface="Arial Narrow" pitchFamily="34" charset="0"/>
              </a:rPr>
              <a:t>навичок;</a:t>
            </a:r>
          </a:p>
          <a:p>
            <a:pPr algn="just"/>
            <a:r>
              <a:rPr lang="uk-UA" sz="1800" dirty="0" smtClean="0">
                <a:latin typeface="Arial Narrow" pitchFamily="34" charset="0"/>
              </a:rPr>
              <a:t>- Ознайомлення із морфологічними явищами та синтаксичними </a:t>
            </a:r>
            <a:r>
              <a:rPr lang="uk-UA" sz="1800" dirty="0">
                <a:latin typeface="Arial Narrow" pitchFamily="34" charset="0"/>
              </a:rPr>
              <a:t>конструкціями складних речень;</a:t>
            </a:r>
          </a:p>
          <a:p>
            <a:pPr algn="just"/>
            <a:r>
              <a:rPr lang="uk-UA" sz="1800" dirty="0" smtClean="0">
                <a:latin typeface="Arial Narrow" pitchFamily="34" charset="0"/>
              </a:rPr>
              <a:t>- Розвиток умінь і навичок усного та писемного мовлення</a:t>
            </a:r>
          </a:p>
          <a:p>
            <a:pPr marL="285750" indent="-285750" algn="just">
              <a:buFontTx/>
              <a:buChar char="-"/>
            </a:pPr>
            <a:endParaRPr lang="uk-UA" sz="1800" dirty="0">
              <a:latin typeface="Arial Narrow" pitchFamily="34" charset="0"/>
            </a:endParaRPr>
          </a:p>
        </p:txBody>
      </p:sp>
      <p:pic>
        <p:nvPicPr>
          <p:cNvPr id="4" name="Picture 2" descr="D:\_ИЗОБРАЖЕНИЯ\кар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3284984"/>
            <a:ext cx="18192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661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692696"/>
            <a:ext cx="7772400" cy="1470025"/>
          </a:xfrm>
        </p:spPr>
        <p:txBody>
          <a:bodyPr>
            <a:normAutofit/>
          </a:bodyPr>
          <a:lstStyle/>
          <a:p>
            <a:r>
              <a:rPr lang="uk-UA" sz="2000" b="1" dirty="0" smtClean="0">
                <a:latin typeface="Arial Narrow" pitchFamily="34" charset="0"/>
              </a:rPr>
              <a:t>ЗАВДАННЯ КУРСУ</a:t>
            </a:r>
            <a:endParaRPr lang="uk-UA" sz="2000" b="1" dirty="0">
              <a:latin typeface="Arial Narrow" pitchFamily="34" charset="0"/>
            </a:endParaRPr>
          </a:p>
        </p:txBody>
      </p:sp>
      <p:sp>
        <p:nvSpPr>
          <p:cNvPr id="3" name="Подзаголовок 2"/>
          <p:cNvSpPr>
            <a:spLocks noGrp="1"/>
          </p:cNvSpPr>
          <p:nvPr>
            <p:ph type="subTitle" idx="1"/>
          </p:nvPr>
        </p:nvSpPr>
        <p:spPr>
          <a:xfrm>
            <a:off x="1371600" y="1988840"/>
            <a:ext cx="6400800" cy="3649960"/>
          </a:xfrm>
        </p:spPr>
        <p:txBody>
          <a:bodyPr>
            <a:normAutofit fontScale="70000" lnSpcReduction="20000"/>
          </a:bodyPr>
          <a:lstStyle/>
          <a:p>
            <a:pPr algn="just"/>
            <a:r>
              <a:rPr lang="uk-UA" b="1" u="sng" dirty="0"/>
              <a:t>теоретичні:</a:t>
            </a:r>
            <a:r>
              <a:rPr lang="uk-UA" dirty="0"/>
              <a:t> </a:t>
            </a:r>
            <a:r>
              <a:rPr lang="uk-UA" dirty="0" smtClean="0"/>
              <a:t>вивчення студентами поняттєво-теоретичного апарату курсу «Практичний курс німецької мови»; усвідомлення </a:t>
            </a:r>
            <a:r>
              <a:rPr lang="uk-UA" dirty="0"/>
              <a:t>студентами суті фонетичних і граматичних </a:t>
            </a:r>
            <a:r>
              <a:rPr lang="uk-UA" dirty="0" smtClean="0"/>
              <a:t>явищ; уміння студентів працювати з адаптованими німецькомовними художніми текстами, </a:t>
            </a:r>
            <a:r>
              <a:rPr lang="uk-UA" dirty="0"/>
              <a:t>довідниковою </a:t>
            </a:r>
            <a:r>
              <a:rPr lang="uk-UA" dirty="0" smtClean="0"/>
              <a:t>літературою та словниками; розширення лінгвістичної компетенції студентів;</a:t>
            </a:r>
            <a:endParaRPr lang="uk-UA" dirty="0"/>
          </a:p>
          <a:p>
            <a:pPr algn="just"/>
            <a:r>
              <a:rPr lang="uk-UA" b="1" u="sng" dirty="0"/>
              <a:t>практичні:</a:t>
            </a:r>
            <a:r>
              <a:rPr lang="uk-UA" dirty="0"/>
              <a:t> навчити студентів </a:t>
            </a:r>
            <a:r>
              <a:rPr lang="uk-UA" dirty="0" smtClean="0"/>
              <a:t>інтонувати навчальні тексти; навчити </a:t>
            </a:r>
            <a:r>
              <a:rPr lang="uk-UA" dirty="0"/>
              <a:t>студентів </a:t>
            </a:r>
            <a:r>
              <a:rPr lang="uk-UA" dirty="0" smtClean="0"/>
              <a:t>висловлюватися усно й письмово в межах пропонованої тематики; навчити </a:t>
            </a:r>
            <a:r>
              <a:rPr lang="uk-UA" dirty="0"/>
              <a:t>студентів </a:t>
            </a:r>
            <a:r>
              <a:rPr lang="uk-UA" dirty="0" smtClean="0"/>
              <a:t>аналізувати навчальні німецькомовні тексти. </a:t>
            </a:r>
            <a:endParaRPr lang="uk-UA" dirty="0"/>
          </a:p>
          <a:p>
            <a:endParaRPr lang="uk-UA" dirty="0"/>
          </a:p>
        </p:txBody>
      </p:sp>
    </p:spTree>
    <p:extLst>
      <p:ext uri="{BB962C8B-B14F-4D97-AF65-F5344CB8AC3E}">
        <p14:creationId xmlns:p14="http://schemas.microsoft.com/office/powerpoint/2010/main" val="2748092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836713"/>
            <a:ext cx="7772400" cy="1152128"/>
          </a:xfrm>
        </p:spPr>
        <p:txBody>
          <a:bodyPr>
            <a:normAutofit/>
          </a:bodyPr>
          <a:lstStyle/>
          <a:p>
            <a:r>
              <a:rPr lang="uk-UA" sz="2000" b="1" dirty="0" smtClean="0">
                <a:latin typeface="Arial Narrow" pitchFamily="34" charset="0"/>
              </a:rPr>
              <a:t>ПРОГРАМНІ РЕЗУЛЬТАТИ НАВЧАННЯ</a:t>
            </a:r>
            <a:endParaRPr lang="uk-UA" sz="2000" b="1" dirty="0">
              <a:latin typeface="Arial Narrow" pitchFamily="34" charset="0"/>
            </a:endParaRPr>
          </a:p>
        </p:txBody>
      </p:sp>
      <p:sp>
        <p:nvSpPr>
          <p:cNvPr id="3" name="Подзаголовок 2"/>
          <p:cNvSpPr>
            <a:spLocks noGrp="1"/>
          </p:cNvSpPr>
          <p:nvPr>
            <p:ph type="subTitle" idx="1"/>
          </p:nvPr>
        </p:nvSpPr>
        <p:spPr>
          <a:xfrm>
            <a:off x="1371600" y="2204864"/>
            <a:ext cx="6400800" cy="3433936"/>
          </a:xfrm>
        </p:spPr>
        <p:txBody>
          <a:bodyPr>
            <a:normAutofit fontScale="55000" lnSpcReduction="20000"/>
          </a:bodyPr>
          <a:lstStyle/>
          <a:p>
            <a:pPr algn="just"/>
            <a:r>
              <a:rPr lang="uk-UA" b="1" dirty="0">
                <a:latin typeface="Arial Narrow" pitchFamily="34" charset="0"/>
              </a:rPr>
              <a:t>ПРН2. </a:t>
            </a:r>
            <a:r>
              <a:rPr lang="uk-UA" dirty="0">
                <a:latin typeface="Arial Narrow" pitchFamily="34" charset="0"/>
              </a:rPr>
              <a:t>Знання сучасних філологічних і дидактичних засад навчання іноземних мов і світової літератури та вміння використовувати різні теорії і досвід (вітчизняний, закордонний) у процесі вирішення професійних завдань.</a:t>
            </a:r>
          </a:p>
          <a:p>
            <a:pPr algn="just"/>
            <a:r>
              <a:rPr lang="uk-UA" b="1" dirty="0">
                <a:latin typeface="Arial Narrow" pitchFamily="34" charset="0"/>
              </a:rPr>
              <a:t>ПРН8. </a:t>
            </a:r>
            <a:r>
              <a:rPr lang="uk-UA" dirty="0">
                <a:latin typeface="Arial Narrow" pitchFamily="34" charset="0"/>
              </a:rPr>
              <a:t>Уміння аналізувати, діагностувати та корегувати власну педагогічну</a:t>
            </a:r>
            <a:r>
              <a:rPr lang="uk-UA" b="1" dirty="0">
                <a:latin typeface="Arial Narrow" pitchFamily="34" charset="0"/>
              </a:rPr>
              <a:t> </a:t>
            </a:r>
            <a:r>
              <a:rPr lang="uk-UA" dirty="0">
                <a:latin typeface="Arial Narrow" pitchFamily="34" charset="0"/>
              </a:rPr>
              <a:t>діяльність з метою підвищення ефективності освітнього процесу.</a:t>
            </a:r>
          </a:p>
          <a:p>
            <a:pPr algn="just"/>
            <a:r>
              <a:rPr lang="uk-UA" b="1" dirty="0">
                <a:latin typeface="Arial Narrow" pitchFamily="34" charset="0"/>
              </a:rPr>
              <a:t>ПРН9. </a:t>
            </a:r>
            <a:r>
              <a:rPr lang="uk-UA" dirty="0">
                <a:latin typeface="Arial Narrow" pitchFamily="34" charset="0"/>
              </a:rPr>
              <a:t>Знання мовних норм, соціокультурної ситуації розвитку української та німецької, англійської мов, особливості використання мовних одиниць у певному контексті, мовний дискурс художньої літератури й сучасності. </a:t>
            </a:r>
          </a:p>
          <a:p>
            <a:pPr algn="just"/>
            <a:r>
              <a:rPr lang="uk-UA" b="1" dirty="0">
                <a:latin typeface="Arial Narrow" pitchFamily="34" charset="0"/>
              </a:rPr>
              <a:t>ПРН15.</a:t>
            </a:r>
            <a:r>
              <a:rPr lang="uk-UA" dirty="0">
                <a:latin typeface="Arial Narrow" pitchFamily="34" charset="0"/>
              </a:rPr>
              <a:t> Здатність учитися впродовж життя і вдосконалювати з високим рівнем автономності набуту під час навчання кваліфікацію.</a:t>
            </a:r>
          </a:p>
          <a:p>
            <a:pPr algn="just"/>
            <a:endParaRPr lang="uk-UA" sz="2400" dirty="0">
              <a:latin typeface="Arial Narrow" pitchFamily="34" charset="0"/>
            </a:endParaRPr>
          </a:p>
          <a:p>
            <a:endParaRPr lang="uk-UA" dirty="0"/>
          </a:p>
        </p:txBody>
      </p:sp>
      <p:pic>
        <p:nvPicPr>
          <p:cNvPr id="4" name="Picture 2" descr="D:\_ИЗОБРАЖЕНИЯ\кар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2"/>
            <a:ext cx="18192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266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836713"/>
            <a:ext cx="7772400" cy="504055"/>
          </a:xfrm>
        </p:spPr>
        <p:txBody>
          <a:bodyPr>
            <a:normAutofit/>
          </a:bodyPr>
          <a:lstStyle/>
          <a:p>
            <a:r>
              <a:rPr lang="uk-UA" sz="2000" b="1" dirty="0" smtClean="0">
                <a:latin typeface="Arial Narrow" pitchFamily="34" charset="0"/>
              </a:rPr>
              <a:t>ПРОГРАМА КУРСУ</a:t>
            </a:r>
            <a:endParaRPr lang="uk-UA" sz="2000" b="1" dirty="0">
              <a:latin typeface="Arial Narrow" pitchFamily="34" charset="0"/>
            </a:endParaRPr>
          </a:p>
        </p:txBody>
      </p:sp>
      <p:sp>
        <p:nvSpPr>
          <p:cNvPr id="3" name="Подзаголовок 2"/>
          <p:cNvSpPr>
            <a:spLocks noGrp="1"/>
          </p:cNvSpPr>
          <p:nvPr>
            <p:ph type="subTitle" idx="1"/>
          </p:nvPr>
        </p:nvSpPr>
        <p:spPr>
          <a:xfrm>
            <a:off x="1043608" y="1700808"/>
            <a:ext cx="6400800" cy="3888432"/>
          </a:xfrm>
        </p:spPr>
        <p:txBody>
          <a:bodyPr>
            <a:normAutofit fontScale="25000" lnSpcReduction="20000"/>
          </a:bodyPr>
          <a:lstStyle/>
          <a:p>
            <a:pPr algn="just"/>
            <a:r>
              <a:rPr lang="de-DE" sz="7200" dirty="0" smtClean="0">
                <a:latin typeface="Arial Narrow" pitchFamily="34" charset="0"/>
              </a:rPr>
              <a:t>1. </a:t>
            </a:r>
            <a:r>
              <a:rPr lang="uk-UA" sz="7200" dirty="0" smtClean="0">
                <a:latin typeface="Arial Narrow" pitchFamily="34" charset="0"/>
              </a:rPr>
              <a:t>Організація трудової діяльності (</a:t>
            </a:r>
            <a:r>
              <a:rPr lang="de-DE" sz="7200" dirty="0" smtClean="0">
                <a:latin typeface="Arial Narrow" pitchFamily="34" charset="0"/>
              </a:rPr>
              <a:t>Die Arbeitsorganisation </a:t>
            </a:r>
            <a:r>
              <a:rPr lang="uk-UA" sz="7200" dirty="0" smtClean="0">
                <a:latin typeface="Arial Narrow" pitchFamily="34" charset="0"/>
              </a:rPr>
              <a:t>).</a:t>
            </a:r>
            <a:endParaRPr lang="de-DE" sz="7200" dirty="0" smtClean="0">
              <a:latin typeface="Arial Narrow" pitchFamily="34" charset="0"/>
            </a:endParaRPr>
          </a:p>
          <a:p>
            <a:pPr algn="just"/>
            <a:r>
              <a:rPr lang="de-DE" sz="7200" dirty="0" smtClean="0">
                <a:latin typeface="Arial Narrow" pitchFamily="34" charset="0"/>
              </a:rPr>
              <a:t>So sagt der </a:t>
            </a:r>
            <a:r>
              <a:rPr lang="de-DE" sz="7200" b="1" dirty="0" smtClean="0">
                <a:latin typeface="Arial Narrow" pitchFamily="34" charset="0"/>
              </a:rPr>
              <a:t>Volksmund </a:t>
            </a:r>
            <a:r>
              <a:rPr lang="de-DE" sz="7200" dirty="0" smtClean="0">
                <a:latin typeface="Arial Narrow" pitchFamily="34" charset="0"/>
              </a:rPr>
              <a:t> (Arbeiten hat seine zeit, und Feiern hat seine Zeit;  Gesundheit ist eine Tochter der Arbeit; Wer arbeitet ,hat keine Langeweile).</a:t>
            </a:r>
            <a:endParaRPr lang="uk-UA" sz="7200" dirty="0" smtClean="0">
              <a:latin typeface="Arial Narrow" pitchFamily="34" charset="0"/>
            </a:endParaRPr>
          </a:p>
          <a:p>
            <a:pPr algn="just"/>
            <a:r>
              <a:rPr lang="de-DE" sz="7200" dirty="0" smtClean="0">
                <a:latin typeface="Arial Narrow" pitchFamily="34" charset="0"/>
              </a:rPr>
              <a:t>2. </a:t>
            </a:r>
            <a:r>
              <a:rPr lang="uk-UA" sz="7200" dirty="0" smtClean="0">
                <a:latin typeface="Arial Narrow" pitchFamily="34" charset="0"/>
              </a:rPr>
              <a:t>Оселя. Інтер</a:t>
            </a:r>
            <a:r>
              <a:rPr lang="de-DE" sz="7200" dirty="0" smtClean="0">
                <a:latin typeface="Arial Narrow" pitchFamily="34" charset="0"/>
              </a:rPr>
              <a:t>“</a:t>
            </a:r>
            <a:r>
              <a:rPr lang="uk-UA" sz="7200" dirty="0" err="1" smtClean="0">
                <a:latin typeface="Arial Narrow" pitchFamily="34" charset="0"/>
              </a:rPr>
              <a:t>єр</a:t>
            </a:r>
            <a:r>
              <a:rPr lang="uk-UA" sz="7200" dirty="0" smtClean="0">
                <a:latin typeface="Arial Narrow" pitchFamily="34" charset="0"/>
              </a:rPr>
              <a:t> (</a:t>
            </a:r>
            <a:r>
              <a:rPr lang="de-DE" sz="7200" dirty="0" smtClean="0">
                <a:latin typeface="Arial Narrow" pitchFamily="34" charset="0"/>
              </a:rPr>
              <a:t>Das Wohnen. Das Interieur</a:t>
            </a:r>
            <a:r>
              <a:rPr lang="uk-UA" sz="7200" dirty="0" smtClean="0">
                <a:latin typeface="Arial Narrow" pitchFamily="34" charset="0"/>
              </a:rPr>
              <a:t>).</a:t>
            </a:r>
            <a:endParaRPr lang="de-DE" sz="7200" dirty="0" smtClean="0">
              <a:latin typeface="Arial Narrow" pitchFamily="34" charset="0"/>
            </a:endParaRPr>
          </a:p>
          <a:p>
            <a:pPr algn="just"/>
            <a:r>
              <a:rPr lang="de-DE" sz="7200" dirty="0">
                <a:latin typeface="Arial Narrow" pitchFamily="34" charset="0"/>
              </a:rPr>
              <a:t>E</a:t>
            </a:r>
            <a:r>
              <a:rPr lang="de-DE" sz="7200" dirty="0" smtClean="0">
                <a:latin typeface="Arial Narrow" pitchFamily="34" charset="0"/>
              </a:rPr>
              <a:t>in </a:t>
            </a:r>
            <a:r>
              <a:rPr lang="de-DE" sz="7200" b="1" dirty="0" smtClean="0">
                <a:latin typeface="Arial Narrow" pitchFamily="34" charset="0"/>
              </a:rPr>
              <a:t>Volkslied</a:t>
            </a:r>
            <a:r>
              <a:rPr lang="de-DE" sz="7200" dirty="0" smtClean="0">
                <a:latin typeface="Arial Narrow" pitchFamily="34" charset="0"/>
              </a:rPr>
              <a:t> macht das Studium interessanter</a:t>
            </a:r>
          </a:p>
          <a:p>
            <a:pPr algn="just"/>
            <a:r>
              <a:rPr lang="de-DE" sz="7200" dirty="0" smtClean="0">
                <a:latin typeface="Arial Narrow" pitchFamily="34" charset="0"/>
              </a:rPr>
              <a:t> (Es zogen auf sonnigen Wegen</a:t>
            </a:r>
          </a:p>
          <a:p>
            <a:pPr algn="just"/>
            <a:r>
              <a:rPr lang="de-DE" sz="7200" dirty="0" smtClean="0">
                <a:latin typeface="Arial Narrow" pitchFamily="34" charset="0"/>
              </a:rPr>
              <a:t>Der lachende Mädchen vorbei</a:t>
            </a:r>
          </a:p>
          <a:p>
            <a:pPr algn="just"/>
            <a:r>
              <a:rPr lang="de-DE" sz="7200" dirty="0" smtClean="0">
                <a:latin typeface="Arial Narrow" pitchFamily="34" charset="0"/>
              </a:rPr>
              <a:t>Sie schwenken die Röcke verwegen</a:t>
            </a:r>
          </a:p>
          <a:p>
            <a:pPr algn="just"/>
            <a:r>
              <a:rPr lang="de-DE" sz="7200" dirty="0" smtClean="0">
                <a:latin typeface="Arial Narrow" pitchFamily="34" charset="0"/>
              </a:rPr>
              <a:t>Und trällerten alle drei</a:t>
            </a:r>
          </a:p>
          <a:p>
            <a:pPr algn="just"/>
            <a:r>
              <a:rPr lang="de-DE" sz="7200" dirty="0" smtClean="0">
                <a:latin typeface="Arial Narrow" pitchFamily="34" charset="0"/>
              </a:rPr>
              <a:t>So </a:t>
            </a:r>
            <a:r>
              <a:rPr lang="de-DE" sz="7200" dirty="0" err="1" smtClean="0">
                <a:latin typeface="Arial Narrow" pitchFamily="34" charset="0"/>
              </a:rPr>
              <a:t>Tralalalala</a:t>
            </a:r>
            <a:endParaRPr lang="de-DE" sz="7200" dirty="0" smtClean="0">
              <a:latin typeface="Arial Narrow" pitchFamily="34" charset="0"/>
            </a:endParaRPr>
          </a:p>
          <a:p>
            <a:pPr algn="just"/>
            <a:r>
              <a:rPr lang="de-DE" sz="7200" dirty="0" smtClean="0">
                <a:latin typeface="Arial Narrow" pitchFamily="34" charset="0"/>
              </a:rPr>
              <a:t>Du Schwarze, du Blonde, du Braune</a:t>
            </a:r>
          </a:p>
          <a:p>
            <a:pPr algn="just"/>
            <a:r>
              <a:rPr lang="de-DE" sz="7200" dirty="0" smtClean="0">
                <a:latin typeface="Arial Narrow" pitchFamily="34" charset="0"/>
              </a:rPr>
              <a:t>Vergib und </a:t>
            </a:r>
            <a:r>
              <a:rPr lang="de-DE" sz="7200" dirty="0" err="1" smtClean="0">
                <a:latin typeface="Arial Narrow" pitchFamily="34" charset="0"/>
              </a:rPr>
              <a:t>vergiß</a:t>
            </a:r>
            <a:r>
              <a:rPr lang="de-DE" sz="7200" dirty="0" smtClean="0">
                <a:latin typeface="Arial Narrow" pitchFamily="34" charset="0"/>
              </a:rPr>
              <a:t> und verzeih</a:t>
            </a:r>
            <a:r>
              <a:rPr lang="de-DE" sz="11200" dirty="0" smtClean="0">
                <a:latin typeface="Arial Narrow" pitchFamily="34" charset="0"/>
              </a:rPr>
              <a:t>…</a:t>
            </a:r>
            <a:endParaRPr lang="uk-UA" sz="11200" dirty="0" smtClean="0">
              <a:latin typeface="Arial Narrow" pitchFamily="34" charset="0"/>
            </a:endParaRPr>
          </a:p>
          <a:p>
            <a:pPr algn="just"/>
            <a:r>
              <a:rPr lang="de-DE" sz="7200" dirty="0" smtClean="0">
                <a:latin typeface="Arial Narrow" pitchFamily="34" charset="0"/>
              </a:rPr>
              <a:t>Ich wollte nicht verderben die Laune,</a:t>
            </a:r>
          </a:p>
          <a:p>
            <a:pPr algn="just"/>
            <a:r>
              <a:rPr lang="de-DE" sz="7200" dirty="0" smtClean="0">
                <a:latin typeface="Arial Narrow" pitchFamily="34" charset="0"/>
              </a:rPr>
              <a:t>Drum küsste ich gleich alle drei….</a:t>
            </a:r>
          </a:p>
          <a:p>
            <a:pPr algn="just"/>
            <a:r>
              <a:rPr lang="de-DE" sz="7200" dirty="0" smtClean="0">
                <a:latin typeface="Arial Narrow" pitchFamily="34" charset="0"/>
              </a:rPr>
              <a:t>So </a:t>
            </a:r>
            <a:r>
              <a:rPr lang="de-DE" sz="7200" dirty="0" err="1" smtClean="0">
                <a:latin typeface="Arial Narrow" pitchFamily="34" charset="0"/>
              </a:rPr>
              <a:t>tralalalala</a:t>
            </a:r>
            <a:r>
              <a:rPr lang="de-DE" sz="7200" dirty="0" smtClean="0">
                <a:latin typeface="Arial Narrow" pitchFamily="34" charset="0"/>
              </a:rPr>
              <a:t>…)</a:t>
            </a:r>
          </a:p>
          <a:p>
            <a:pPr algn="just"/>
            <a:endParaRPr lang="de-DE" sz="11200" dirty="0" smtClean="0">
              <a:latin typeface="Arial Narrow" pitchFamily="34" charset="0"/>
            </a:endParaRPr>
          </a:p>
          <a:p>
            <a:pPr algn="just"/>
            <a:r>
              <a:rPr lang="uk-UA" sz="11200" dirty="0" smtClean="0">
                <a:latin typeface="Arial Narrow" pitchFamily="34" charset="0"/>
              </a:rPr>
              <a:t> </a:t>
            </a:r>
          </a:p>
          <a:p>
            <a:pPr algn="just"/>
            <a:endParaRPr lang="uk-UA" sz="1800" dirty="0" smtClean="0">
              <a:latin typeface="Arial Narrow" pitchFamily="34" charset="0"/>
            </a:endParaRPr>
          </a:p>
          <a:p>
            <a:pPr algn="just"/>
            <a:endParaRPr lang="uk-UA" sz="1800" dirty="0">
              <a:latin typeface="Arial Narrow" pitchFamily="34" charset="0"/>
            </a:endParaRPr>
          </a:p>
        </p:txBody>
      </p:sp>
      <p:pic>
        <p:nvPicPr>
          <p:cNvPr id="4" name="Picture 2" descr="D:\_ИЗОБРАЖЕНИЯ\кар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3270070"/>
            <a:ext cx="18192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380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548681"/>
            <a:ext cx="7772400" cy="576064"/>
          </a:xfrm>
        </p:spPr>
        <p:txBody>
          <a:bodyPr>
            <a:normAutofit/>
          </a:bodyPr>
          <a:lstStyle/>
          <a:p>
            <a:r>
              <a:rPr lang="uk-UA" sz="2000" dirty="0" smtClean="0">
                <a:latin typeface="Arial Narrow" pitchFamily="34" charset="0"/>
              </a:rPr>
              <a:t>ПРОГРАМА КУРСУ</a:t>
            </a:r>
            <a:endParaRPr lang="uk-UA" sz="2000" dirty="0">
              <a:latin typeface="Arial Narrow" pitchFamily="34" charset="0"/>
            </a:endParaRPr>
          </a:p>
        </p:txBody>
      </p:sp>
      <p:sp>
        <p:nvSpPr>
          <p:cNvPr id="3" name="Подзаголовок 2"/>
          <p:cNvSpPr>
            <a:spLocks noGrp="1"/>
          </p:cNvSpPr>
          <p:nvPr>
            <p:ph type="subTitle" idx="1"/>
          </p:nvPr>
        </p:nvSpPr>
        <p:spPr>
          <a:xfrm>
            <a:off x="1619672" y="1556792"/>
            <a:ext cx="6400800" cy="4176464"/>
          </a:xfrm>
        </p:spPr>
        <p:txBody>
          <a:bodyPr>
            <a:normAutofit/>
          </a:bodyPr>
          <a:lstStyle/>
          <a:p>
            <a:pPr algn="just"/>
            <a:r>
              <a:rPr lang="uk-UA" sz="1800" dirty="0" smtClean="0">
                <a:latin typeface="Arial Narrow" pitchFamily="34" charset="0"/>
              </a:rPr>
              <a:t>Покупки </a:t>
            </a:r>
            <a:r>
              <a:rPr lang="uk-UA" sz="1800" dirty="0">
                <a:latin typeface="Arial Narrow" pitchFamily="34" charset="0"/>
              </a:rPr>
              <a:t>й магазин (</a:t>
            </a:r>
            <a:r>
              <a:rPr lang="de-DE" sz="1800" dirty="0">
                <a:latin typeface="Arial Narrow" pitchFamily="34" charset="0"/>
              </a:rPr>
              <a:t>Einkäufe und  Kaufhaus</a:t>
            </a:r>
            <a:r>
              <a:rPr lang="uk-UA" sz="1800" dirty="0">
                <a:latin typeface="Arial Narrow" pitchFamily="34" charset="0"/>
              </a:rPr>
              <a:t>).</a:t>
            </a:r>
            <a:endParaRPr lang="de-DE" sz="1800" dirty="0">
              <a:latin typeface="Arial Narrow" pitchFamily="34" charset="0"/>
            </a:endParaRPr>
          </a:p>
          <a:p>
            <a:pPr algn="just"/>
            <a:r>
              <a:rPr lang="de-DE" sz="1800" dirty="0" smtClean="0">
                <a:latin typeface="Arial Narrow" pitchFamily="34" charset="0"/>
              </a:rPr>
              <a:t>Was soll man  für ein großes </a:t>
            </a:r>
            <a:r>
              <a:rPr lang="de-DE" sz="1800" b="1" dirty="0" smtClean="0">
                <a:latin typeface="Arial Narrow" pitchFamily="34" charset="0"/>
              </a:rPr>
              <a:t>Familienfest </a:t>
            </a:r>
            <a:r>
              <a:rPr lang="de-DE" sz="1800" dirty="0" smtClean="0">
                <a:latin typeface="Arial Narrow" pitchFamily="34" charset="0"/>
              </a:rPr>
              <a:t>kaufen</a:t>
            </a:r>
            <a:r>
              <a:rPr lang="uk-UA" sz="1800" dirty="0" smtClean="0">
                <a:latin typeface="Arial Narrow" pitchFamily="34" charset="0"/>
              </a:rPr>
              <a:t>?</a:t>
            </a:r>
          </a:p>
          <a:p>
            <a:pPr algn="just"/>
            <a:r>
              <a:rPr lang="de-DE" sz="1800" dirty="0" smtClean="0">
                <a:latin typeface="Arial Narrow" pitchFamily="34" charset="0"/>
              </a:rPr>
              <a:t>Wie soll man </a:t>
            </a:r>
            <a:r>
              <a:rPr lang="de-DE" sz="1800" b="1" dirty="0" smtClean="0">
                <a:latin typeface="Arial Narrow" pitchFamily="34" charset="0"/>
              </a:rPr>
              <a:t>den Festtisch decken</a:t>
            </a:r>
            <a:r>
              <a:rPr lang="uk-UA" sz="1800" dirty="0" smtClean="0">
                <a:latin typeface="Arial Narrow" pitchFamily="34" charset="0"/>
              </a:rPr>
              <a:t>?</a:t>
            </a:r>
            <a:endParaRPr lang="de-DE" sz="1800" dirty="0" smtClean="0">
              <a:latin typeface="Arial Narrow" pitchFamily="34" charset="0"/>
            </a:endParaRPr>
          </a:p>
          <a:p>
            <a:pPr algn="just"/>
            <a:r>
              <a:rPr lang="de-DE" sz="1800" dirty="0" smtClean="0">
                <a:latin typeface="Arial Narrow" pitchFamily="34" charset="0"/>
              </a:rPr>
              <a:t>Soll man ein </a:t>
            </a:r>
            <a:r>
              <a:rPr lang="de-DE" sz="1800" b="1" dirty="0" smtClean="0">
                <a:latin typeface="Arial Narrow" pitchFamily="34" charset="0"/>
              </a:rPr>
              <a:t>Festprogramm </a:t>
            </a:r>
            <a:r>
              <a:rPr lang="de-DE" sz="1800" dirty="0" smtClean="0">
                <a:latin typeface="Arial Narrow" pitchFamily="34" charset="0"/>
              </a:rPr>
              <a:t>schreiben</a:t>
            </a:r>
            <a:r>
              <a:rPr lang="uk-UA" sz="1800" dirty="0" smtClean="0">
                <a:latin typeface="Arial Narrow" pitchFamily="34" charset="0"/>
              </a:rPr>
              <a:t>?</a:t>
            </a:r>
            <a:endParaRPr lang="de-DE" sz="1800" dirty="0" smtClean="0">
              <a:latin typeface="Arial Narrow" pitchFamily="34" charset="0"/>
            </a:endParaRPr>
          </a:p>
          <a:p>
            <a:pPr algn="just"/>
            <a:r>
              <a:rPr lang="de-DE" sz="1800" dirty="0" smtClean="0">
                <a:latin typeface="Arial Narrow" pitchFamily="34" charset="0"/>
              </a:rPr>
              <a:t>Wie viele Besucher soll man  zum Familienfest </a:t>
            </a:r>
            <a:r>
              <a:rPr lang="de-DE" sz="1800" b="1" dirty="0" smtClean="0">
                <a:latin typeface="Arial Narrow" pitchFamily="34" charset="0"/>
              </a:rPr>
              <a:t>einladen</a:t>
            </a:r>
            <a:r>
              <a:rPr lang="uk-UA" sz="1800" dirty="0" smtClean="0">
                <a:latin typeface="Arial Narrow" pitchFamily="34" charset="0"/>
              </a:rPr>
              <a:t>?</a:t>
            </a:r>
            <a:endParaRPr lang="de-DE" sz="1800" dirty="0" smtClean="0">
              <a:latin typeface="Arial Narrow" pitchFamily="34" charset="0"/>
            </a:endParaRPr>
          </a:p>
          <a:p>
            <a:pPr algn="just"/>
            <a:r>
              <a:rPr lang="uk-UA" sz="1800" dirty="0" smtClean="0">
                <a:latin typeface="Arial Narrow" pitchFamily="34" charset="0"/>
              </a:rPr>
              <a:t>Пори </a:t>
            </a:r>
            <a:r>
              <a:rPr lang="uk-UA" sz="1800" dirty="0">
                <a:latin typeface="Arial Narrow" pitchFamily="34" charset="0"/>
              </a:rPr>
              <a:t>року. Мандри (</a:t>
            </a:r>
            <a:r>
              <a:rPr lang="de-DE" sz="1800" dirty="0">
                <a:latin typeface="Arial Narrow" pitchFamily="34" charset="0"/>
              </a:rPr>
              <a:t>Jahreszeiten. Reisen</a:t>
            </a:r>
            <a:r>
              <a:rPr lang="uk-UA" sz="1800" dirty="0" smtClean="0">
                <a:latin typeface="Arial Narrow" pitchFamily="34" charset="0"/>
              </a:rPr>
              <a:t>).</a:t>
            </a:r>
            <a:endParaRPr lang="de-DE" sz="1800" dirty="0" smtClean="0">
              <a:latin typeface="Arial Narrow" pitchFamily="34" charset="0"/>
            </a:endParaRPr>
          </a:p>
          <a:p>
            <a:pPr algn="just"/>
            <a:r>
              <a:rPr lang="de-DE" sz="1800" dirty="0" smtClean="0">
                <a:latin typeface="Arial Narrow" pitchFamily="34" charset="0"/>
              </a:rPr>
              <a:t>Man schreibt einen </a:t>
            </a:r>
            <a:r>
              <a:rPr lang="de-DE" sz="1800" b="1" dirty="0">
                <a:latin typeface="Arial Narrow" pitchFamily="34" charset="0"/>
              </a:rPr>
              <a:t>B</a:t>
            </a:r>
            <a:r>
              <a:rPr lang="de-DE" sz="1800" b="1" dirty="0" smtClean="0">
                <a:latin typeface="Arial Narrow" pitchFamily="34" charset="0"/>
              </a:rPr>
              <a:t>rief</a:t>
            </a:r>
            <a:r>
              <a:rPr lang="de-DE" sz="1800" dirty="0" smtClean="0">
                <a:latin typeface="Arial Narrow" pitchFamily="34" charset="0"/>
              </a:rPr>
              <a:t>  auf der Reise:  </a:t>
            </a:r>
            <a:r>
              <a:rPr lang="de-DE" sz="1600" dirty="0" smtClean="0">
                <a:latin typeface="Arial Narrow" pitchFamily="34" charset="0"/>
              </a:rPr>
              <a:t>den 12. September</a:t>
            </a:r>
          </a:p>
          <a:p>
            <a:pPr algn="just"/>
            <a:r>
              <a:rPr lang="de-DE" sz="1600" dirty="0" smtClean="0">
                <a:latin typeface="Arial Narrow" pitchFamily="34" charset="0"/>
              </a:rPr>
              <a:t>Lieber Hans, </a:t>
            </a:r>
          </a:p>
          <a:p>
            <a:pPr algn="just"/>
            <a:r>
              <a:rPr lang="de-DE" sz="1600" dirty="0">
                <a:latin typeface="Arial Narrow" pitchFamily="34" charset="0"/>
              </a:rPr>
              <a:t>s</a:t>
            </a:r>
            <a:r>
              <a:rPr lang="de-DE" sz="1600" dirty="0" smtClean="0">
                <a:latin typeface="Arial Narrow" pitchFamily="34" charset="0"/>
              </a:rPr>
              <a:t>chade, dass ich mit dir vorgestern nicht gesprochen habe. Jetzt bin ich nach Kiel unterwegs.  Dort bleibe ich ein paar Tage lang, dann bin ich wieder zu Hause.  Hoffentlich, bist du frei. Ich werde auf dich um 19 Uhr in unserem  </a:t>
            </a:r>
            <a:r>
              <a:rPr lang="de-DE" sz="1600" dirty="0" err="1" smtClean="0">
                <a:latin typeface="Arial Narrow" pitchFamily="34" charset="0"/>
              </a:rPr>
              <a:t>Cafe</a:t>
            </a:r>
            <a:r>
              <a:rPr lang="de-DE" sz="1600" dirty="0" smtClean="0">
                <a:latin typeface="Arial Narrow" pitchFamily="34" charset="0"/>
              </a:rPr>
              <a:t> warten.</a:t>
            </a:r>
          </a:p>
          <a:p>
            <a:pPr algn="just"/>
            <a:r>
              <a:rPr lang="de-DE" sz="1600" dirty="0" smtClean="0">
                <a:latin typeface="Arial Narrow" pitchFamily="34" charset="0"/>
              </a:rPr>
              <a:t>Mit freundlichen Grüßen</a:t>
            </a:r>
          </a:p>
          <a:p>
            <a:pPr algn="just"/>
            <a:r>
              <a:rPr lang="de-DE" sz="1600" dirty="0" smtClean="0">
                <a:latin typeface="Arial Narrow" pitchFamily="34" charset="0"/>
              </a:rPr>
              <a:t>Dein Peter</a:t>
            </a:r>
          </a:p>
          <a:p>
            <a:pPr algn="just"/>
            <a:endParaRPr lang="uk-UA" sz="1800" dirty="0">
              <a:latin typeface="Arial Narrow" pitchFamily="34" charset="0"/>
            </a:endParaRPr>
          </a:p>
          <a:p>
            <a:endParaRPr lang="uk-UA" sz="1800" dirty="0">
              <a:latin typeface="Arial Narrow" pitchFamily="34" charset="0"/>
            </a:endParaRPr>
          </a:p>
        </p:txBody>
      </p:sp>
      <p:pic>
        <p:nvPicPr>
          <p:cNvPr id="4" name="Picture 2" descr="D:\_ИЗОБРАЖЕНИЯ\кар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700808"/>
            <a:ext cx="18192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6451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620689"/>
            <a:ext cx="7772400" cy="1152128"/>
          </a:xfrm>
        </p:spPr>
        <p:txBody>
          <a:bodyPr>
            <a:normAutofit/>
          </a:bodyPr>
          <a:lstStyle/>
          <a:p>
            <a:r>
              <a:rPr lang="uk-UA" sz="2000" b="1" dirty="0" smtClean="0">
                <a:latin typeface="Arial Narrow" pitchFamily="34" charset="0"/>
              </a:rPr>
              <a:t>КОНТРОЛЬ ЗНАНЬ</a:t>
            </a:r>
            <a:endParaRPr lang="uk-UA" sz="2000" b="1" dirty="0">
              <a:latin typeface="Arial Narrow" pitchFamily="34" charset="0"/>
            </a:endParaRPr>
          </a:p>
        </p:txBody>
      </p:sp>
      <p:sp>
        <p:nvSpPr>
          <p:cNvPr id="3" name="Подзаголовок 2"/>
          <p:cNvSpPr>
            <a:spLocks noGrp="1"/>
          </p:cNvSpPr>
          <p:nvPr>
            <p:ph type="subTitle" idx="1"/>
          </p:nvPr>
        </p:nvSpPr>
        <p:spPr>
          <a:xfrm>
            <a:off x="1403648" y="1844824"/>
            <a:ext cx="6400800" cy="3384376"/>
          </a:xfrm>
        </p:spPr>
        <p:txBody>
          <a:bodyPr>
            <a:normAutofit fontScale="77500" lnSpcReduction="20000"/>
          </a:bodyPr>
          <a:lstStyle/>
          <a:p>
            <a:pPr algn="just"/>
            <a:r>
              <a:rPr lang="uk-UA" b="1" dirty="0">
                <a:latin typeface="Arial Narrow" pitchFamily="34" charset="0"/>
              </a:rPr>
              <a:t>Поточний контроль:</a:t>
            </a:r>
          </a:p>
          <a:p>
            <a:pPr marL="285750" indent="-285750" algn="just">
              <a:buFontTx/>
              <a:buChar char="-"/>
            </a:pPr>
            <a:r>
              <a:rPr lang="uk-UA" dirty="0">
                <a:latin typeface="Arial Narrow" pitchFamily="34" charset="0"/>
              </a:rPr>
              <a:t>усне опитування</a:t>
            </a:r>
            <a:r>
              <a:rPr lang="uk-UA" dirty="0" smtClean="0">
                <a:latin typeface="Arial Narrow" pitchFamily="34" charset="0"/>
              </a:rPr>
              <a:t>;</a:t>
            </a:r>
          </a:p>
          <a:p>
            <a:pPr marL="285750" indent="-285750" algn="just">
              <a:buFontTx/>
              <a:buChar char="-"/>
            </a:pPr>
            <a:r>
              <a:rPr lang="uk-UA" dirty="0">
                <a:latin typeface="Arial Narrow" pitchFamily="34" charset="0"/>
              </a:rPr>
              <a:t>т</a:t>
            </a:r>
            <a:r>
              <a:rPr lang="uk-UA" dirty="0" smtClean="0">
                <a:latin typeface="Arial Narrow" pitchFamily="34" charset="0"/>
              </a:rPr>
              <a:t>ести;</a:t>
            </a:r>
            <a:endParaRPr lang="uk-UA" dirty="0">
              <a:latin typeface="Arial Narrow" pitchFamily="34" charset="0"/>
            </a:endParaRPr>
          </a:p>
          <a:p>
            <a:pPr marL="285750" indent="-285750" algn="just">
              <a:buFontTx/>
              <a:buChar char="-"/>
            </a:pPr>
            <a:r>
              <a:rPr lang="uk-UA" dirty="0">
                <a:latin typeface="Arial Narrow" pitchFamily="34" charset="0"/>
              </a:rPr>
              <a:t>написання </a:t>
            </a:r>
            <a:r>
              <a:rPr lang="uk-UA" dirty="0" smtClean="0">
                <a:latin typeface="Arial Narrow" pitchFamily="34" charset="0"/>
              </a:rPr>
              <a:t>есе, творів;</a:t>
            </a:r>
            <a:endParaRPr lang="uk-UA" dirty="0">
              <a:latin typeface="Arial Narrow" pitchFamily="34" charset="0"/>
            </a:endParaRPr>
          </a:p>
          <a:p>
            <a:pPr marL="285750" indent="-285750" algn="just">
              <a:buFontTx/>
              <a:buChar char="-"/>
            </a:pPr>
            <a:r>
              <a:rPr lang="uk-UA" dirty="0">
                <a:latin typeface="Arial Narrow" pitchFamily="34" charset="0"/>
              </a:rPr>
              <a:t>презентація </a:t>
            </a:r>
            <a:r>
              <a:rPr lang="uk-UA" dirty="0" smtClean="0">
                <a:latin typeface="Arial Narrow" pitchFamily="34" charset="0"/>
              </a:rPr>
              <a:t>теми;</a:t>
            </a:r>
            <a:endParaRPr lang="uk-UA" dirty="0">
              <a:latin typeface="Arial Narrow" pitchFamily="34" charset="0"/>
            </a:endParaRPr>
          </a:p>
          <a:p>
            <a:pPr marL="285750" indent="-285750" algn="just">
              <a:buFontTx/>
              <a:buChar char="-"/>
            </a:pPr>
            <a:r>
              <a:rPr lang="uk-UA" dirty="0" smtClean="0">
                <a:latin typeface="Arial Narrow" pitchFamily="34" charset="0"/>
              </a:rPr>
              <a:t>Виконання практичних вправ з граматики</a:t>
            </a:r>
            <a:r>
              <a:rPr lang="uk-UA" dirty="0">
                <a:latin typeface="Arial Narrow" pitchFamily="34" charset="0"/>
              </a:rPr>
              <a:t>, лексики.</a:t>
            </a:r>
          </a:p>
          <a:p>
            <a:pPr algn="just"/>
            <a:r>
              <a:rPr lang="uk-UA" b="1" dirty="0">
                <a:latin typeface="Arial Narrow" pitchFamily="34" charset="0"/>
              </a:rPr>
              <a:t>Підсумковий контроль:</a:t>
            </a:r>
          </a:p>
          <a:p>
            <a:pPr algn="just"/>
            <a:r>
              <a:rPr lang="uk-UA" dirty="0">
                <a:latin typeface="Arial Narrow" pitchFamily="34" charset="0"/>
              </a:rPr>
              <a:t>- диференційований </a:t>
            </a:r>
            <a:r>
              <a:rPr lang="uk-UA" dirty="0" smtClean="0">
                <a:latin typeface="Arial Narrow" pitchFamily="34" charset="0"/>
              </a:rPr>
              <a:t>залік / екзамен.</a:t>
            </a:r>
            <a:endParaRPr lang="uk-UA" dirty="0">
              <a:latin typeface="Arial Narrow" pitchFamily="34" charset="0"/>
            </a:endParaRPr>
          </a:p>
          <a:p>
            <a:endParaRPr lang="uk-UA" dirty="0"/>
          </a:p>
        </p:txBody>
      </p:sp>
      <p:pic>
        <p:nvPicPr>
          <p:cNvPr id="4" name="Picture 2" descr="D:\_ИЗОБРАЖЕНИЯ\карта.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2782" y="1628800"/>
            <a:ext cx="1819275"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588318"/>
      </p:ext>
    </p:extLst>
  </p:cSld>
  <p:clrMapOvr>
    <a:masterClrMapping/>
  </p:clrMapOvr>
</p:sld>
</file>

<file path=ppt/theme/theme1.xml><?xml version="1.0" encoding="utf-8"?>
<a:theme xmlns:a="http://schemas.openxmlformats.org/drawingml/2006/main" name="Тема Office">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514</Words>
  <Application>Microsoft Office PowerPoint</Application>
  <PresentationFormat>Экран (4:3)</PresentationFormat>
  <Paragraphs>59</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Херсонський державний університет Факультет української й іноземної філології та журналістики Кафедра німецької та романської філології </vt:lpstr>
      <vt:lpstr>МЕТА КУРСУ</vt:lpstr>
      <vt:lpstr>ЗАВДАННЯ КУРСУ</vt:lpstr>
      <vt:lpstr>ПРОГРАМНІ РЕЗУЛЬТАТИ НАВЧАННЯ</vt:lpstr>
      <vt:lpstr>ПРОГРАМА КУРСУ</vt:lpstr>
      <vt:lpstr>ПРОГРАМА КУРСУ</vt:lpstr>
      <vt:lpstr>КОНТРОЛЬ ЗНАНЬ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Херсонський державний університет Факультет української й іноземної філології та журналістики Кафедра німецької та романської філології </dc:title>
  <dc:creator>Admin</dc:creator>
  <cp:lastModifiedBy>Admin</cp:lastModifiedBy>
  <cp:revision>17</cp:revision>
  <dcterms:created xsi:type="dcterms:W3CDTF">2020-08-14T16:43:41Z</dcterms:created>
  <dcterms:modified xsi:type="dcterms:W3CDTF">2020-08-15T09:10:13Z</dcterms:modified>
</cp:coreProperties>
</file>